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71" r:id="rId7"/>
    <p:sldId id="263" r:id="rId8"/>
    <p:sldId id="269" r:id="rId9"/>
    <p:sldId id="266" r:id="rId10"/>
    <p:sldId id="262" r:id="rId11"/>
    <p:sldId id="264" r:id="rId12"/>
    <p:sldId id="267" r:id="rId13"/>
    <p:sldId id="268" r:id="rId14"/>
    <p:sldId id="270" r:id="rId15"/>
    <p:sldId id="272" r:id="rId16"/>
    <p:sldId id="273" r:id="rId17"/>
    <p:sldId id="274" r:id="rId18"/>
    <p:sldId id="277" r:id="rId19"/>
    <p:sldId id="278" r:id="rId20"/>
    <p:sldId id="283" r:id="rId21"/>
    <p:sldId id="281" r:id="rId22"/>
    <p:sldId id="280" r:id="rId23"/>
    <p:sldId id="282" r:id="rId24"/>
    <p:sldId id="275" r:id="rId25"/>
    <p:sldId id="276" r:id="rId26"/>
    <p:sldId id="288" r:id="rId27"/>
    <p:sldId id="287" r:id="rId28"/>
    <p:sldId id="285" r:id="rId29"/>
    <p:sldId id="286" r:id="rId30"/>
    <p:sldId id="290" r:id="rId31"/>
    <p:sldId id="289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1315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4D6D5-46AA-4D09-BE92-641C81EC2526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8EB823E-2947-4CF1-9EBF-3CDCA9E207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4D6D5-46AA-4D09-BE92-641C81EC2526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B823E-2947-4CF1-9EBF-3CDCA9E207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8EB823E-2947-4CF1-9EBF-3CDCA9E207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4D6D5-46AA-4D09-BE92-641C81EC2526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4D6D5-46AA-4D09-BE92-641C81EC2526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8EB823E-2947-4CF1-9EBF-3CDCA9E207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4D6D5-46AA-4D09-BE92-641C81EC2526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8EB823E-2947-4CF1-9EBF-3CDCA9E207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634D6D5-46AA-4D09-BE92-641C81EC2526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B823E-2947-4CF1-9EBF-3CDCA9E207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4D6D5-46AA-4D09-BE92-641C81EC2526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8EB823E-2947-4CF1-9EBF-3CDCA9E207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4D6D5-46AA-4D09-BE92-641C81EC2526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8EB823E-2947-4CF1-9EBF-3CDCA9E207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4D6D5-46AA-4D09-BE92-641C81EC2526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8EB823E-2947-4CF1-9EBF-3CDCA9E207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8EB823E-2947-4CF1-9EBF-3CDCA9E207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4D6D5-46AA-4D09-BE92-641C81EC2526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8EB823E-2947-4CF1-9EBF-3CDCA9E207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634D6D5-46AA-4D09-BE92-641C81EC2526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A634D6D5-46AA-4D09-BE92-641C81EC2526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8EB823E-2947-4CF1-9EBF-3CDCA9E207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7" Type="http://schemas.openxmlformats.org/officeDocument/2006/relationships/image" Target="../media/image82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МБДОУ «Детский сад комбинированного вида п.Томаровка»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/>
              <a:t> </a:t>
            </a:r>
            <a:endParaRPr lang="ru-RU" dirty="0" smtClean="0"/>
          </a:p>
          <a:p>
            <a:pPr algn="ctr">
              <a:buNone/>
            </a:pPr>
            <a:r>
              <a:rPr lang="ru-RU" sz="2800" b="1" i="1" dirty="0" smtClean="0"/>
              <a:t>«Организация  развивающей </a:t>
            </a:r>
          </a:p>
          <a:p>
            <a:pPr algn="ctr">
              <a:buNone/>
            </a:pPr>
            <a:r>
              <a:rPr lang="ru-RU" sz="2800" b="1" i="1" dirty="0" smtClean="0"/>
              <a:t>предметно – пространственной среды </a:t>
            </a:r>
          </a:p>
          <a:p>
            <a:pPr algn="ctr">
              <a:buNone/>
            </a:pPr>
            <a:r>
              <a:rPr lang="ru-RU" sz="2800" b="1" i="1" dirty="0" smtClean="0"/>
              <a:t>в ДОУ в соответствии с требованиями ФГОС ДО»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                                              Воспитатели: </a:t>
            </a:r>
            <a:r>
              <a:rPr lang="ru-RU" sz="1600" dirty="0" err="1" smtClean="0"/>
              <a:t>Жильникова</a:t>
            </a:r>
            <a:r>
              <a:rPr lang="ru-RU" sz="1600" dirty="0" smtClean="0"/>
              <a:t> С.А. Чумакова Л.А.</a:t>
            </a:r>
            <a:br>
              <a:rPr lang="ru-RU" sz="1600" dirty="0" smtClean="0"/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2020г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1000" y="764704"/>
            <a:ext cx="2362200" cy="576064"/>
          </a:xfrm>
        </p:spPr>
        <p:txBody>
          <a:bodyPr/>
          <a:lstStyle/>
          <a:p>
            <a:r>
              <a:rPr lang="ru-RU" sz="1600" dirty="0" smtClean="0"/>
              <a:t>Театрализованный уголок</a:t>
            </a:r>
            <a:endParaRPr lang="ru-RU" sz="16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179512" y="1340768"/>
            <a:ext cx="2880320" cy="4785395"/>
          </a:xfrm>
        </p:spPr>
        <p:txBody>
          <a:bodyPr/>
          <a:lstStyle/>
          <a:p>
            <a:r>
              <a:rPr lang="ru-RU" dirty="0" smtClean="0"/>
              <a:t>В этом уголке представлены разные виды театров, что пробуждает  у детей интерес к театрализованной деятельности. Дети могут участвовать в играх – драматизациях, кукольных спектаклях, импровизировать на несложные сюжеты песен.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050" name="Picture 2" descr="C:\Users\admin\Desktop\РМО с Людой\SAM_76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620688"/>
            <a:ext cx="2538282" cy="3384376"/>
          </a:xfrm>
          <a:prstGeom prst="rect">
            <a:avLst/>
          </a:prstGeom>
          <a:noFill/>
        </p:spPr>
      </p:pic>
      <p:pic>
        <p:nvPicPr>
          <p:cNvPr id="2051" name="Picture 3" descr="C:\Users\admin\Desktop\РМО с Людой\SAM_76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620688"/>
            <a:ext cx="2625756" cy="3501008"/>
          </a:xfrm>
          <a:prstGeom prst="rect">
            <a:avLst/>
          </a:prstGeom>
          <a:noFill/>
        </p:spPr>
      </p:pic>
      <p:pic>
        <p:nvPicPr>
          <p:cNvPr id="2052" name="Picture 4" descr="C:\Users\admin\Desktop\РМО с Людой\SAM_76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4293096"/>
            <a:ext cx="2880320" cy="1962218"/>
          </a:xfrm>
          <a:prstGeom prst="rect">
            <a:avLst/>
          </a:prstGeom>
          <a:noFill/>
        </p:spPr>
      </p:pic>
      <p:pic>
        <p:nvPicPr>
          <p:cNvPr id="2053" name="Picture 5" descr="C:\Users\admin\Desktop\РМО с Людой\SAM_76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365104"/>
            <a:ext cx="2592288" cy="1944216"/>
          </a:xfrm>
          <a:prstGeom prst="rect">
            <a:avLst/>
          </a:prstGeom>
          <a:noFill/>
        </p:spPr>
      </p:pic>
      <p:pic>
        <p:nvPicPr>
          <p:cNvPr id="2054" name="Picture 6" descr="C:\Users\admin\Desktop\РМО и разное\SAM_404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4293096"/>
            <a:ext cx="2592288" cy="19442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min\Desktop\РМО и разное\DSC_0020.NE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591110"/>
            <a:ext cx="3816424" cy="2692027"/>
          </a:xfrm>
          <a:prstGeom prst="rect">
            <a:avLst/>
          </a:prstGeom>
          <a:noFill/>
        </p:spPr>
      </p:pic>
      <p:pic>
        <p:nvPicPr>
          <p:cNvPr id="3077" name="Picture 5" descr="C:\Users\admin\Desktop\РМО и разное\IMG_54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573016"/>
            <a:ext cx="3682768" cy="2455179"/>
          </a:xfrm>
          <a:prstGeom prst="rect">
            <a:avLst/>
          </a:prstGeom>
          <a:noFill/>
        </p:spPr>
      </p:pic>
      <p:pic>
        <p:nvPicPr>
          <p:cNvPr id="3078" name="Picture 6" descr="C:\Users\admin\Desktop\РМО и разное\P10304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501008"/>
            <a:ext cx="4032448" cy="2664296"/>
          </a:xfrm>
          <a:prstGeom prst="rect">
            <a:avLst/>
          </a:prstGeom>
          <a:noFill/>
        </p:spPr>
      </p:pic>
      <p:pic>
        <p:nvPicPr>
          <p:cNvPr id="3080" name="Picture 8" descr="C:\Users\admin\Desktop\РМО и разное\SAM_409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76672"/>
            <a:ext cx="3552395" cy="2664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642392"/>
          </a:xfrm>
        </p:spPr>
        <p:txBody>
          <a:bodyPr/>
          <a:lstStyle/>
          <a:p>
            <a:pPr algn="ctr"/>
            <a:r>
              <a:rPr lang="ru-RU" dirty="0" smtClean="0"/>
              <a:t>Уголок ПДД</a:t>
            </a:r>
            <a:br>
              <a:rPr lang="ru-RU" dirty="0" smtClean="0"/>
            </a:br>
            <a:r>
              <a:rPr lang="ru-RU" dirty="0" smtClean="0"/>
              <a:t>«Гараж»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admin\Desktop\РМО с Людой\SAM_766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556792"/>
            <a:ext cx="2916324" cy="4752528"/>
          </a:xfrm>
          <a:prstGeom prst="rect">
            <a:avLst/>
          </a:prstGeom>
          <a:noFill/>
        </p:spPr>
      </p:pic>
      <p:pic>
        <p:nvPicPr>
          <p:cNvPr id="6147" name="Picture 3" descr="C:\Users\admin\Desktop\РМО с Людой\IMG_20180208_1124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94158" y="2465512"/>
            <a:ext cx="2754306" cy="3672408"/>
          </a:xfrm>
          <a:prstGeom prst="rect">
            <a:avLst/>
          </a:prstGeom>
          <a:noFill/>
        </p:spPr>
      </p:pic>
      <p:pic>
        <p:nvPicPr>
          <p:cNvPr id="6148" name="Picture 4" descr="C:\Users\admin\Desktop\РМО с Людой\IMG_20180208_1107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692696"/>
            <a:ext cx="2558683" cy="2952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admin\Desktop\РМО с Людой\SAM_77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212976"/>
            <a:ext cx="4211960" cy="315897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Игровой уголок для мальчиков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23528" y="1988840"/>
            <a:ext cx="2362200" cy="4144963"/>
          </a:xfrm>
        </p:spPr>
        <p:txBody>
          <a:bodyPr>
            <a:normAutofit/>
          </a:bodyPr>
          <a:lstStyle/>
          <a:p>
            <a:r>
              <a:rPr lang="ru-RU" dirty="0" smtClean="0"/>
              <a:t>Такие уголки создаются с целью учета игровых интересов детей разных полов, их дифференциации и развития игровой деятельности в целом.</a:t>
            </a:r>
            <a:br>
              <a:rPr lang="ru-RU" dirty="0" smtClean="0"/>
            </a:br>
            <a:r>
              <a:rPr lang="ru-RU" dirty="0" smtClean="0"/>
              <a:t> Основными требованиями к их расположению также остаются удобство и доступность для детей. </a:t>
            </a:r>
            <a:endParaRPr lang="ru-RU" dirty="0"/>
          </a:p>
        </p:txBody>
      </p:sp>
      <p:pic>
        <p:nvPicPr>
          <p:cNvPr id="7170" name="Picture 2" descr="C:\Users\admin\Desktop\РМО с Людой\SAM_771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620688"/>
            <a:ext cx="4112096" cy="30840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Игровой уголок  для девочек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admin\Desktop\РМО с Людой\SAM_771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836712"/>
            <a:ext cx="2784309" cy="2088232"/>
          </a:xfrm>
          <a:prstGeom prst="rect">
            <a:avLst/>
          </a:prstGeom>
          <a:noFill/>
        </p:spPr>
      </p:pic>
      <p:pic>
        <p:nvPicPr>
          <p:cNvPr id="9219" name="Picture 3" descr="C:\Users\admin\Desktop\РМО с Людой\SAM_77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4221088"/>
            <a:ext cx="2784309" cy="2088232"/>
          </a:xfrm>
          <a:prstGeom prst="rect">
            <a:avLst/>
          </a:prstGeom>
          <a:noFill/>
        </p:spPr>
      </p:pic>
      <p:pic>
        <p:nvPicPr>
          <p:cNvPr id="9220" name="Picture 4" descr="C:\Users\admin\Desktop\РМО с Людой\SAM_77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95872" y="2492896"/>
            <a:ext cx="2688298" cy="2016224"/>
          </a:xfrm>
          <a:prstGeom prst="rect">
            <a:avLst/>
          </a:prstGeom>
          <a:noFill/>
        </p:spPr>
      </p:pic>
      <p:pic>
        <p:nvPicPr>
          <p:cNvPr id="9221" name="Picture 5" descr="C:\Users\admin\Desktop\РМО с Людой\SAM_77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916832"/>
            <a:ext cx="3143567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C:\Users\admin\Desktop\РМО с Людой\SAM_77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429000"/>
            <a:ext cx="2389194" cy="31855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620688"/>
            <a:ext cx="2362200" cy="432048"/>
          </a:xfrm>
        </p:spPr>
        <p:txBody>
          <a:bodyPr/>
          <a:lstStyle/>
          <a:p>
            <a:r>
              <a:rPr lang="ru-RU" sz="1800" dirty="0" smtClean="0"/>
              <a:t>«Строительный»</a:t>
            </a:r>
            <a:endParaRPr lang="ru-RU" sz="1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79512" y="1124745"/>
            <a:ext cx="2664296" cy="259228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«Строительный» (конструктивный) уголок , хоть и сосредоточен на одном месте ,но достаточно мобилен. Практичность его состоит в том, что с содержанием строительного уголка (конструктор различного вида, крупный и мелкий конструктор) можно перемещаться в любое место группы и организовывать данную деятельность.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Зона </a:t>
            </a:r>
            <a:r>
              <a:rPr lang="ru-RU" dirty="0" err="1" smtClean="0"/>
              <a:t>строительно</a:t>
            </a:r>
            <a:r>
              <a:rPr lang="ru-RU" dirty="0" smtClean="0"/>
              <a:t> - конструктивных игр</a:t>
            </a:r>
            <a:endParaRPr lang="ru-RU" dirty="0"/>
          </a:p>
        </p:txBody>
      </p:sp>
      <p:pic>
        <p:nvPicPr>
          <p:cNvPr id="10243" name="Picture 3" descr="C:\Users\admin\Desktop\РМО с Людой\SAM_77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556792"/>
            <a:ext cx="3168352" cy="2376264"/>
          </a:xfrm>
          <a:prstGeom prst="rect">
            <a:avLst/>
          </a:prstGeom>
          <a:noFill/>
        </p:spPr>
      </p:pic>
      <p:pic>
        <p:nvPicPr>
          <p:cNvPr id="10242" name="Picture 2" descr="C:\Users\admin\Desktop\РМО с Людой\SAM_76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140968"/>
            <a:ext cx="4211960" cy="31589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\Desktop\РМО с Людой\IMG_20180208_094609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8640"/>
            <a:ext cx="2808312" cy="3745104"/>
          </a:xfrm>
          <a:prstGeom prst="rect">
            <a:avLst/>
          </a:prstGeom>
          <a:noFill/>
        </p:spPr>
      </p:pic>
      <p:pic>
        <p:nvPicPr>
          <p:cNvPr id="11267" name="Picture 3" descr="C:\Users\admin\Desktop\РМО с Людой\SAM_33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548680"/>
            <a:ext cx="3456384" cy="2592288"/>
          </a:xfrm>
          <a:prstGeom prst="rect">
            <a:avLst/>
          </a:prstGeom>
          <a:noFill/>
        </p:spPr>
      </p:pic>
      <p:pic>
        <p:nvPicPr>
          <p:cNvPr id="11268" name="Picture 4" descr="C:\Users\admin\Desktop\РМО с Людой\SAM_37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077072"/>
            <a:ext cx="2832315" cy="2124236"/>
          </a:xfrm>
          <a:prstGeom prst="rect">
            <a:avLst/>
          </a:prstGeom>
          <a:noFill/>
        </p:spPr>
      </p:pic>
      <p:pic>
        <p:nvPicPr>
          <p:cNvPr id="11269" name="Picture 5" descr="C:\Users\admin\Desktop\РМО с Людой\SAM_398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3465004"/>
            <a:ext cx="3504389" cy="26282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714400"/>
          </a:xfrm>
        </p:spPr>
        <p:txBody>
          <a:bodyPr/>
          <a:lstStyle/>
          <a:p>
            <a:pPr algn="ctr"/>
            <a:r>
              <a:rPr lang="ru-RU" dirty="0" smtClean="0"/>
              <a:t>Книжный уголок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/>
              <a:t>Книжный уголок  играет существенную роль в формировании у детей интереса и любви к художественной литературе. В этом уголке ребенок имеет возможность самостоятельно, по своему вкусу выбрать книгу и спокойно рассмотреть ее с яркими иллюстрациями.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Зона грамотности</a:t>
            </a:r>
            <a:endParaRPr lang="ru-RU" dirty="0"/>
          </a:p>
        </p:txBody>
      </p:sp>
      <p:pic>
        <p:nvPicPr>
          <p:cNvPr id="12291" name="Picture 3" descr="C:\Users\admin\Desktop\РМО с Людой\SAM_76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484784"/>
            <a:ext cx="3240360" cy="4320480"/>
          </a:xfrm>
          <a:prstGeom prst="rect">
            <a:avLst/>
          </a:prstGeom>
          <a:noFill/>
        </p:spPr>
      </p:pic>
      <p:pic>
        <p:nvPicPr>
          <p:cNvPr id="12292" name="Picture 4" descr="C:\Users\admin\Desktop\РМО с Людой\IMG_20180221_0841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1124744"/>
            <a:ext cx="2463738" cy="3096344"/>
          </a:xfrm>
          <a:prstGeom prst="rect">
            <a:avLst/>
          </a:prstGeom>
          <a:noFill/>
        </p:spPr>
      </p:pic>
      <p:pic>
        <p:nvPicPr>
          <p:cNvPr id="12290" name="Picture 2" descr="C:\Users\admin\Desktop\РМО и разное\SAM_43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4293096"/>
            <a:ext cx="2843808" cy="22048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786408"/>
          </a:xfrm>
        </p:spPr>
        <p:txBody>
          <a:bodyPr/>
          <a:lstStyle/>
          <a:p>
            <a:pPr algn="ctr"/>
            <a:r>
              <a:rPr lang="ru-RU" dirty="0" smtClean="0"/>
              <a:t>Уголок природы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Уголок «Природы» включает в себя экологическую деятельность. В данном уголке содержатся различные виды комнатных растений, на которых удобно демонстрировать видоизменения частей растения, инструменты по уходу за этими растениями: палочки для рыхления, пульверизатор, лейки и др. Помимо комнатных растений, в данном центре оформлены макеты (пустыня, животный мир, аквариум, скворечник, улей, клетка с птичками и </a:t>
            </a:r>
            <a:r>
              <a:rPr lang="ru-RU" dirty="0" err="1" smtClean="0"/>
              <a:t>т.д</a:t>
            </a:r>
            <a:r>
              <a:rPr lang="ru-RU" dirty="0" smtClean="0"/>
              <a:t>).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Зона науки</a:t>
            </a:r>
            <a:endParaRPr lang="ru-RU" dirty="0"/>
          </a:p>
        </p:txBody>
      </p:sp>
      <p:pic>
        <p:nvPicPr>
          <p:cNvPr id="15363" name="Picture 3" descr="C:\Users\admin\Desktop\РМО с Людой\SAM_41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836712"/>
            <a:ext cx="2448272" cy="3264362"/>
          </a:xfrm>
          <a:prstGeom prst="rect">
            <a:avLst/>
          </a:prstGeom>
          <a:noFill/>
        </p:spPr>
      </p:pic>
      <p:pic>
        <p:nvPicPr>
          <p:cNvPr id="15364" name="Picture 4" descr="C:\Users\admin\Desktop\РМО с Людой\SAM_77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484784"/>
            <a:ext cx="2754306" cy="4320480"/>
          </a:xfrm>
          <a:prstGeom prst="rect">
            <a:avLst/>
          </a:prstGeom>
          <a:noFill/>
        </p:spPr>
      </p:pic>
      <p:pic>
        <p:nvPicPr>
          <p:cNvPr id="15367" name="Picture 7" descr="C:\Users\admin\Desktop\РМО с Людой\SAM_77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4365104"/>
            <a:ext cx="1455626" cy="19408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C:\Users\admin\Desktop\РМО и разное\SAM_4332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789040"/>
            <a:ext cx="3456384" cy="2592288"/>
          </a:xfrm>
          <a:prstGeom prst="rect">
            <a:avLst/>
          </a:prstGeom>
          <a:noFill/>
        </p:spPr>
      </p:pic>
      <p:pic>
        <p:nvPicPr>
          <p:cNvPr id="6" name="Picture 8" descr="C:\Users\admin\Desktop\РМО и разное\IMG_20180618_1006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404663"/>
            <a:ext cx="2448272" cy="3264363"/>
          </a:xfrm>
          <a:prstGeom prst="rect">
            <a:avLst/>
          </a:prstGeom>
          <a:noFill/>
        </p:spPr>
      </p:pic>
      <p:pic>
        <p:nvPicPr>
          <p:cNvPr id="7" name="Picture 2" descr="C:\Users\admin\Desktop\РМО с Людой\IMG_20180208_1132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404664"/>
            <a:ext cx="2484276" cy="3312368"/>
          </a:xfrm>
          <a:prstGeom prst="rect">
            <a:avLst/>
          </a:prstGeom>
          <a:noFill/>
        </p:spPr>
      </p:pic>
      <p:pic>
        <p:nvPicPr>
          <p:cNvPr id="8" name="Picture 5" descr="C:\Users\admin\Desktop\РМО с Людой\SAM_773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04664"/>
            <a:ext cx="2376264" cy="32848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Предметно – пространственная  среда в ДОУ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Вопрос создания развивающей предметно-пространственной среды на сегодняшний день стоит особо  актуально. Это связано с введением Федерального государственного образовательного стандарта дошкольного образования, приказ Министерства образования и науки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ФГОС  ДО -  это генеральный документ ДО, который раскрывает требования:  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к структуре и содержанию программы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 к 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условиям 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реализации программы, 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и к результатам программы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по дошкольному образованию.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Особое внимание по ФГОС уделяется условиям  предметно пространственной среды.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Основной целью ФГОС – является создание такой развивающей среды, которая сможет обеспечить творческую деятельность каждого ребенка, позволяя ему реализовать собственные возможности.</a:t>
            </a:r>
          </a:p>
          <a:p>
            <a:pPr>
              <a:buNone/>
            </a:pPr>
            <a:r>
              <a:rPr lang="ru-RU" sz="3200" dirty="0" smtClean="0"/>
              <a:t>  </a:t>
            </a:r>
            <a:endParaRPr lang="ru-RU" sz="32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\Desktop\РМО и разное\IMG_20180305_1025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789040"/>
            <a:ext cx="1944216" cy="25922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2491680" cy="1080120"/>
          </a:xfrm>
        </p:spPr>
        <p:txBody>
          <a:bodyPr/>
          <a:lstStyle/>
          <a:p>
            <a:r>
              <a:rPr lang="ru-RU" sz="1400" dirty="0" smtClean="0"/>
              <a:t>Уголок экспериментирования и опытно – исследовательской деятельности</a:t>
            </a:r>
            <a:endParaRPr lang="ru-RU" sz="1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79512" y="1700809"/>
            <a:ext cx="2808312" cy="2448271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Здесь находится материал, для осуществления опытной деятельности: лупы, колбы, мерные стаканчики, воронки, песочные часы, грунт, камни, семена, крупы и т. Наши маленькие «почемучки» проводят несложные опыты, определяют свойства различных природных материалов.</a:t>
            </a:r>
            <a:endParaRPr lang="ru-RU" dirty="0"/>
          </a:p>
        </p:txBody>
      </p:sp>
      <p:pic>
        <p:nvPicPr>
          <p:cNvPr id="19458" name="Picture 2" descr="C:\Users\admin\Desktop\РМО и разное\SAM_562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620688"/>
            <a:ext cx="3168352" cy="2376264"/>
          </a:xfrm>
          <a:prstGeom prst="rect">
            <a:avLst/>
          </a:prstGeom>
          <a:noFill/>
        </p:spPr>
      </p:pic>
      <p:pic>
        <p:nvPicPr>
          <p:cNvPr id="19459" name="Picture 3" descr="C:\Users\admin\Desktop\РМО и разное\SAM_30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2348880"/>
            <a:ext cx="3264363" cy="2448272"/>
          </a:xfrm>
          <a:prstGeom prst="rect">
            <a:avLst/>
          </a:prstGeom>
          <a:noFill/>
        </p:spPr>
      </p:pic>
      <p:pic>
        <p:nvPicPr>
          <p:cNvPr id="19460" name="Picture 4" descr="C:\Users\admin\Desktop\РМО с Людой\SAM_77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3861048"/>
            <a:ext cx="3096344" cy="23222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admin\Desktop\РМО и разное\SAM_4036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3384376" cy="2537810"/>
          </a:xfrm>
          <a:prstGeom prst="rect">
            <a:avLst/>
          </a:prstGeom>
          <a:noFill/>
        </p:spPr>
      </p:pic>
      <p:pic>
        <p:nvPicPr>
          <p:cNvPr id="6" name="Picture 6" descr="C:\Users\admin\Desktop\РМО и разное\SAM_41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429000"/>
            <a:ext cx="3528392" cy="2646294"/>
          </a:xfrm>
          <a:prstGeom prst="rect">
            <a:avLst/>
          </a:prstGeom>
          <a:noFill/>
        </p:spPr>
      </p:pic>
      <p:pic>
        <p:nvPicPr>
          <p:cNvPr id="7" name="Picture 5" descr="C:\Users\admin\Desktop\РМО и разное\SAM_40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429000"/>
            <a:ext cx="3467877" cy="2600908"/>
          </a:xfrm>
          <a:prstGeom prst="rect">
            <a:avLst/>
          </a:prstGeom>
          <a:noFill/>
        </p:spPr>
      </p:pic>
      <p:pic>
        <p:nvPicPr>
          <p:cNvPr id="20482" name="Picture 2" descr="C:\Users\admin\Desktop\РМО и разное\SAM_41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449288"/>
            <a:ext cx="3528392" cy="26462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836712"/>
            <a:ext cx="2362200" cy="648072"/>
          </a:xfrm>
        </p:spPr>
        <p:txBody>
          <a:bodyPr/>
          <a:lstStyle/>
          <a:p>
            <a:pPr algn="ctr"/>
            <a:r>
              <a:rPr lang="ru-RU" sz="1800" dirty="0" smtClean="0"/>
              <a:t>Патриотический уголок</a:t>
            </a:r>
            <a:endParaRPr lang="ru-RU" sz="1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51520" y="1484785"/>
            <a:ext cx="2664296" cy="1800199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Целью создания патриотического уголка является формирование духовно – нравственного отношения и чувства сопричастности  к родному краю, дому, семье, детскому саду.</a:t>
            </a:r>
            <a:endParaRPr lang="ru-RU" dirty="0"/>
          </a:p>
        </p:txBody>
      </p:sp>
      <p:pic>
        <p:nvPicPr>
          <p:cNvPr id="17410" name="Picture 2" descr="C:\Users\admin\Desktop\РМО с Людой\SAM_772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284984"/>
            <a:ext cx="2736304" cy="3312368"/>
          </a:xfrm>
          <a:prstGeom prst="rect">
            <a:avLst/>
          </a:prstGeom>
          <a:noFill/>
        </p:spPr>
      </p:pic>
      <p:pic>
        <p:nvPicPr>
          <p:cNvPr id="17411" name="Picture 3" descr="C:\Users\admin\Desktop\РМО с Людой\SAM_77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3861048"/>
            <a:ext cx="2363755" cy="1772816"/>
          </a:xfrm>
          <a:prstGeom prst="rect">
            <a:avLst/>
          </a:prstGeom>
          <a:noFill/>
        </p:spPr>
      </p:pic>
      <p:pic>
        <p:nvPicPr>
          <p:cNvPr id="17412" name="Picture 4" descr="C:\Users\admin\Desktop\РМО с Людой\SAM_77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620688"/>
            <a:ext cx="2214246" cy="2952328"/>
          </a:xfrm>
          <a:prstGeom prst="rect">
            <a:avLst/>
          </a:prstGeom>
          <a:noFill/>
        </p:spPr>
      </p:pic>
      <p:pic>
        <p:nvPicPr>
          <p:cNvPr id="17413" name="Picture 5" descr="C:\Users\admin\Desktop\РМО с Людой\SAM_77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3429000"/>
            <a:ext cx="2976331" cy="2232248"/>
          </a:xfrm>
          <a:prstGeom prst="rect">
            <a:avLst/>
          </a:prstGeom>
          <a:noFill/>
        </p:spPr>
      </p:pic>
      <p:pic>
        <p:nvPicPr>
          <p:cNvPr id="17414" name="Picture 6" descr="C:\Users\admin\Desktop\РМО с Людой\SAM_772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692696"/>
            <a:ext cx="2915816" cy="21868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C:\Users\admin\Desktop\РМО с Людой\SAM_7730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573016"/>
            <a:ext cx="2880320" cy="2160240"/>
          </a:xfrm>
          <a:prstGeom prst="rect">
            <a:avLst/>
          </a:prstGeom>
          <a:noFill/>
        </p:spPr>
      </p:pic>
      <p:pic>
        <p:nvPicPr>
          <p:cNvPr id="6" name="Picture 10" descr="C:\Users\admin\Desktop\РМО с Людой\SAM_77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476672"/>
            <a:ext cx="2688299" cy="2016224"/>
          </a:xfrm>
          <a:prstGeom prst="rect">
            <a:avLst/>
          </a:prstGeom>
          <a:noFill/>
        </p:spPr>
      </p:pic>
      <p:pic>
        <p:nvPicPr>
          <p:cNvPr id="7" name="Picture 9" descr="C:\Users\admin\Desktop\РМО с Людой\SAM_77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476672"/>
            <a:ext cx="2688298" cy="2016224"/>
          </a:xfrm>
          <a:prstGeom prst="rect">
            <a:avLst/>
          </a:prstGeom>
          <a:noFill/>
        </p:spPr>
      </p:pic>
      <p:pic>
        <p:nvPicPr>
          <p:cNvPr id="8" name="Picture 7" descr="C:\Users\admin\Desktop\РМО с Людой\SAM_77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76672"/>
            <a:ext cx="2592289" cy="1944216"/>
          </a:xfrm>
          <a:prstGeom prst="rect">
            <a:avLst/>
          </a:prstGeom>
          <a:noFill/>
        </p:spPr>
      </p:pic>
      <p:pic>
        <p:nvPicPr>
          <p:cNvPr id="18434" name="Picture 2" descr="C:\Users\admin\Desktop\РМО с Людой\IMG_20180208_11123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2996952"/>
            <a:ext cx="2088232" cy="2784309"/>
          </a:xfrm>
          <a:prstGeom prst="rect">
            <a:avLst/>
          </a:prstGeom>
          <a:noFill/>
        </p:spPr>
      </p:pic>
      <p:pic>
        <p:nvPicPr>
          <p:cNvPr id="18435" name="Picture 3" descr="C:\Users\admin\Desktop\РМО с Людой\IMG_20180221_10564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2996952"/>
            <a:ext cx="2088232" cy="27843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714400"/>
          </a:xfrm>
        </p:spPr>
        <p:txBody>
          <a:bodyPr/>
          <a:lstStyle/>
          <a:p>
            <a:pPr algn="ctr"/>
            <a:r>
              <a:rPr lang="ru-RU" sz="2000" dirty="0" smtClean="0"/>
              <a:t>Уголок развития речи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Уголок развития речи   один из центров самостоятельной деятельности детей, им приятно и интересно изучать здесь наглядные материалы и играть. Цель создания уголка речевого развития — оптимальная организация развивающей среды для совершенствования речевых способностей воспитанников. </a:t>
            </a:r>
            <a:r>
              <a:rPr lang="ru-RU" dirty="0" err="1" smtClean="0"/>
              <a:t>Тагже</a:t>
            </a:r>
            <a:r>
              <a:rPr lang="ru-RU" dirty="0" smtClean="0"/>
              <a:t> речевой уголок предполагает проведение занятий индивидуальных и в подгруппах по 2–3 воспитанника.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3314" name="Picture 2" descr="C:\Users\admin\Desktop\РМО с Людой\SAM_776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3645024"/>
            <a:ext cx="3960440" cy="2700300"/>
          </a:xfrm>
          <a:prstGeom prst="rect">
            <a:avLst/>
          </a:prstGeom>
          <a:noFill/>
        </p:spPr>
      </p:pic>
      <p:pic>
        <p:nvPicPr>
          <p:cNvPr id="13315" name="Picture 3" descr="C:\Users\admin\Desktop\РМО с Людой\SAM_77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2348880"/>
            <a:ext cx="2592288" cy="3456384"/>
          </a:xfrm>
          <a:prstGeom prst="rect">
            <a:avLst/>
          </a:prstGeom>
          <a:noFill/>
        </p:spPr>
      </p:pic>
      <p:pic>
        <p:nvPicPr>
          <p:cNvPr id="13317" name="Picture 5" descr="C:\Users\admin\Desktop\РМО с Людой\SAM_77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620688"/>
            <a:ext cx="3995936" cy="29969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admin\Desktop\РМО с Людой\IMG_20180208_1131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140968"/>
            <a:ext cx="2211710" cy="32041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764704"/>
            <a:ext cx="2491680" cy="720080"/>
          </a:xfrm>
        </p:spPr>
        <p:txBody>
          <a:bodyPr/>
          <a:lstStyle/>
          <a:p>
            <a:pPr algn="ctr"/>
            <a:r>
              <a:rPr lang="ru-RU" dirty="0" smtClean="0"/>
              <a:t>Зона математики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79512" y="1412776"/>
            <a:ext cx="2880320" cy="2448271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 решает следующие задачи : целенаправленное формирование у детей интереса к элементарной математической деятельности, воспитание у детей потребности занимать свое свободное время не только интересными, но и требующими умственного напряжения, интеллектуального усилия играми.</a:t>
            </a:r>
            <a:endParaRPr lang="ru-RU" dirty="0"/>
          </a:p>
        </p:txBody>
      </p:sp>
      <p:pic>
        <p:nvPicPr>
          <p:cNvPr id="14338" name="Picture 2" descr="C:\Users\admin\Desktop\РМО с Людой\SAM_775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645024"/>
            <a:ext cx="3600400" cy="2700300"/>
          </a:xfrm>
          <a:prstGeom prst="rect">
            <a:avLst/>
          </a:prstGeom>
          <a:noFill/>
        </p:spPr>
      </p:pic>
      <p:pic>
        <p:nvPicPr>
          <p:cNvPr id="14339" name="Picture 3" descr="C:\Users\admin\Desktop\РМО с Людой\SAM_77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692696"/>
            <a:ext cx="3672408" cy="27543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714400"/>
          </a:xfrm>
        </p:spPr>
        <p:txBody>
          <a:bodyPr/>
          <a:lstStyle/>
          <a:p>
            <a:pPr algn="ctr"/>
            <a:r>
              <a:rPr lang="ru-RU" dirty="0" smtClean="0"/>
              <a:t>Уголок </a:t>
            </a:r>
            <a:r>
              <a:rPr lang="ru-RU" dirty="0" err="1" smtClean="0"/>
              <a:t>сенсорики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79512" y="1628800"/>
            <a:ext cx="2808312" cy="5040560"/>
          </a:xfrm>
        </p:spPr>
        <p:txBody>
          <a:bodyPr>
            <a:normAutofit fontScale="47500" lnSpcReduction="20000"/>
          </a:bodyPr>
          <a:lstStyle/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Сенсорный уголок используется в воспитательно-образовательном процессе как на организованных занятиях воспитателей , так и в самостоятельной игровой,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поиско-экспериментальной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деятельности детей.</a:t>
            </a:r>
          </a:p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Сенсомоторный уголок в группе предназначен:</a:t>
            </a:r>
          </a:p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Для стимуляции сенсорных функций (зрение, осязание, слух, вкус, обоняние, тактильное ощущение);</a:t>
            </a:r>
          </a:p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Для развития мелкой моторики, стимуляции двигательной активности.</a:t>
            </a:r>
          </a:p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Для снятия мышечного и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психоэмоционального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напряжения, достижения состояния релаксации и комфортного самочувствия детей.</a:t>
            </a:r>
          </a:p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Создание положительного эмоционального фона, повышение работоспособности ребёнка.</a:t>
            </a:r>
          </a:p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Активизация когнитивных процессов (мышления, внимания, восприятия, памяти).</a:t>
            </a:r>
          </a:p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Повышение мотивации к самостоятельной и экспериментальной деятельности дошкольников.</a:t>
            </a:r>
          </a:p>
          <a:p>
            <a:endParaRPr lang="ru-RU" dirty="0"/>
          </a:p>
        </p:txBody>
      </p:sp>
      <p:pic>
        <p:nvPicPr>
          <p:cNvPr id="1026" name="Picture 2" descr="C:\Users\admin\Desktop\РМО с Людой\SAM_768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5" y="764704"/>
            <a:ext cx="3168352" cy="5328592"/>
          </a:xfrm>
          <a:prstGeom prst="rect">
            <a:avLst/>
          </a:prstGeom>
          <a:noFill/>
        </p:spPr>
      </p:pic>
      <p:pic>
        <p:nvPicPr>
          <p:cNvPr id="1027" name="Picture 3" descr="C:\Users\admin\Desktop\РМО с Людой\SAM_76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4221088"/>
            <a:ext cx="2304256" cy="1728192"/>
          </a:xfrm>
          <a:prstGeom prst="rect">
            <a:avLst/>
          </a:prstGeom>
          <a:noFill/>
        </p:spPr>
      </p:pic>
      <p:pic>
        <p:nvPicPr>
          <p:cNvPr id="1028" name="Picture 4" descr="C:\Users\admin\Desktop\РМО с Людой\SAM_76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980728"/>
            <a:ext cx="2232248" cy="29763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admin\Desktop\РМО с Людой\SAM_7684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2376264" cy="3169181"/>
          </a:xfrm>
          <a:prstGeom prst="rect">
            <a:avLst/>
          </a:prstGeom>
          <a:noFill/>
        </p:spPr>
      </p:pic>
      <p:pic>
        <p:nvPicPr>
          <p:cNvPr id="23555" name="Picture 3" descr="C:\Users\admin\Desktop\РМО с Людой\SAM_76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4102" y="548680"/>
            <a:ext cx="3360374" cy="2520280"/>
          </a:xfrm>
          <a:prstGeom prst="rect">
            <a:avLst/>
          </a:prstGeom>
          <a:noFill/>
        </p:spPr>
      </p:pic>
      <p:pic>
        <p:nvPicPr>
          <p:cNvPr id="23556" name="Picture 4" descr="C:\Users\admin\Desktop\РМО с Людой\SAM_43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789040"/>
            <a:ext cx="3360373" cy="2520280"/>
          </a:xfrm>
          <a:prstGeom prst="rect">
            <a:avLst/>
          </a:prstGeom>
          <a:noFill/>
        </p:spPr>
      </p:pic>
      <p:pic>
        <p:nvPicPr>
          <p:cNvPr id="8" name="Picture 6" descr="C:\Users\admin\Desktop\РМО с Людой\SAM_769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4365104"/>
            <a:ext cx="2376264" cy="1782198"/>
          </a:xfrm>
          <a:prstGeom prst="rect">
            <a:avLst/>
          </a:prstGeom>
          <a:noFill/>
        </p:spPr>
      </p:pic>
      <p:pic>
        <p:nvPicPr>
          <p:cNvPr id="6" name="Picture 7" descr="C:\Users\admin\Desktop\РМО с Людой\SAM_768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332655"/>
            <a:ext cx="2376264" cy="3168353"/>
          </a:xfrm>
          <a:prstGeom prst="rect">
            <a:avLst/>
          </a:prstGeom>
          <a:noFill/>
        </p:spPr>
      </p:pic>
      <p:pic>
        <p:nvPicPr>
          <p:cNvPr id="7" name="Picture 2" descr="C:\Users\admin\Desktop\РМО с Людой\SAM_769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7904" y="4293096"/>
            <a:ext cx="2520280" cy="18902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C:\Users\admin\Desktop\РМО с Людой\SAM_76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284984"/>
            <a:ext cx="2571750" cy="3429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620688"/>
            <a:ext cx="2362200" cy="792088"/>
          </a:xfrm>
        </p:spPr>
        <p:txBody>
          <a:bodyPr/>
          <a:lstStyle/>
          <a:p>
            <a:pPr algn="ctr"/>
            <a:r>
              <a:rPr lang="ru-RU" dirty="0" smtClean="0"/>
              <a:t>Уголок творчества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79512" y="1340769"/>
            <a:ext cx="2736304" cy="273630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Художественно — эстетическое развитие. В  уголке детского творчества находится материал и оборудование для художественно-творческой деятельности: рисования, лепки и аппликации. По желанию ребенок может найти и воспользоваться необходимым, для воплощения своих творческих идей, замыслов, фантазии. К данному центру имеется свободный доступ.</a:t>
            </a:r>
            <a:endParaRPr lang="ru-RU" dirty="0"/>
          </a:p>
        </p:txBody>
      </p:sp>
      <p:pic>
        <p:nvPicPr>
          <p:cNvPr id="24578" name="Picture 2" descr="C:\Users\admin\Desktop\РМО с Людой\SAM_767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548680"/>
            <a:ext cx="4464496" cy="2448271"/>
          </a:xfrm>
          <a:prstGeom prst="rect">
            <a:avLst/>
          </a:prstGeom>
          <a:noFill/>
        </p:spPr>
      </p:pic>
      <p:pic>
        <p:nvPicPr>
          <p:cNvPr id="24582" name="Picture 6" descr="C:\Users\admin\Desktop\РМО с Людой\SAM_76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3068960"/>
            <a:ext cx="3360373" cy="2520280"/>
          </a:xfrm>
          <a:prstGeom prst="rect">
            <a:avLst/>
          </a:prstGeom>
          <a:noFill/>
        </p:spPr>
      </p:pic>
      <p:pic>
        <p:nvPicPr>
          <p:cNvPr id="24581" name="Picture 5" descr="C:\Users\admin\Desktop\РМО с Людой\SAM_767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3717032"/>
            <a:ext cx="3480387" cy="26102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714400"/>
          </a:xfrm>
        </p:spPr>
        <p:txBody>
          <a:bodyPr/>
          <a:lstStyle/>
          <a:p>
            <a:pPr algn="ctr"/>
            <a:r>
              <a:rPr lang="ru-RU" sz="1800" dirty="0" smtClean="0"/>
              <a:t>Физкультурный уголок</a:t>
            </a:r>
            <a:endParaRPr lang="ru-RU" sz="1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Мы стараемся сформировать у детей интерес и ценностное отношение к занятиям физической культурой.  У детей есть возможность пользоваться физкультурным оборудованием в свободное время.  При этом у детей формируются положительные эмоции, активность в самостоятельной двигательной деятельности.</a:t>
            </a:r>
            <a:endParaRPr lang="ru-RU" dirty="0"/>
          </a:p>
        </p:txBody>
      </p:sp>
      <p:pic>
        <p:nvPicPr>
          <p:cNvPr id="21506" name="Picture 2" descr="C:\Users\admin\Desktop\РМО с Людой\SAM_775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268760"/>
            <a:ext cx="2754306" cy="3672408"/>
          </a:xfrm>
          <a:prstGeom prst="rect">
            <a:avLst/>
          </a:prstGeom>
          <a:noFill/>
        </p:spPr>
      </p:pic>
      <p:pic>
        <p:nvPicPr>
          <p:cNvPr id="21507" name="Picture 3" descr="C:\Users\admin\Desktop\РМО с Людой\SAM_77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268760"/>
            <a:ext cx="2733768" cy="3645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Что такое предметно – пространственная среда?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1600" dirty="0" smtClean="0"/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Развивающая предметно-пространственная среда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- часть образовательной среды, представляющая специально организованным пространством (групповые помещения, специальные помещения (спортивный, музыкальный зал) + </a:t>
            </a: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прилегающая территория, находящаяся на небольшом удалении,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приспособленной для реализации Программы, материалов, оборудования и инвентаря для развития детей дошкольного возраста в соответствии  с особенностями каждого возрастного этапа, охраны и укрепления их здоровья, учета особенностей.)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Значение развивающей  предметно – пространственной среды.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Она должна обеспечивать: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1. Возможность общения и совместной деятельности  детей и взрослых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2 .Двигательной активности детей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3. Возможности для уединения (т.к. постоянно в группе находится большое количество детей, ребенку хочется отдохнуть, уединиться, самостоятельно поиграть.)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Предметно  – пространственная  среда проектируется на основе: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 - реализуемой в детском саду образовательной программы;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- требований нормативных документов;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- имеющихся условий, предпочтений, уровня развития детей;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- общих принципов построения. 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7846640" cy="26642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     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2200" dirty="0" smtClean="0"/>
              <a:t> Насыщенная предметно- пространственная среда становится основой для организации увлекательной, содержательной жизни и разностороннего развития каждого ребенка. Развивающая предметно – пространственная среда является основным средством формирования личности ребенка и является источником его знаний и социального опыта.</a:t>
            </a:r>
            <a:br>
              <a:rPr lang="ru-RU" sz="2200" dirty="0" smtClean="0"/>
            </a:br>
            <a:endParaRPr lang="ru-RU" dirty="0"/>
          </a:p>
        </p:txBody>
      </p:sp>
      <p:pic>
        <p:nvPicPr>
          <p:cNvPr id="3074" name="Picture 2" descr="C:\Users\admin\Documents\РРР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708920"/>
            <a:ext cx="6336704" cy="36461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Заголовок 6"/>
          <p:cNvSpPr txBox="1">
            <a:spLocks/>
          </p:cNvSpPr>
          <p:nvPr/>
        </p:nvSpPr>
        <p:spPr>
          <a:xfrm>
            <a:off x="838200" y="533400"/>
            <a:ext cx="7772400" cy="1752600"/>
          </a:xfrm>
          <a:prstGeom prst="rect">
            <a:avLst/>
          </a:prstGeom>
        </p:spPr>
        <p:txBody>
          <a:bodyPr vert="horz" anchor="b">
            <a:normAutofit fontScale="7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Благодарим за внимание! </a:t>
            </a:r>
            <a:b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Желаем успеха в профессиональной деятельности!</a:t>
            </a:r>
            <a:r>
              <a:rPr kumimoji="0" lang="ru-RU" sz="4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Users\admin\Documents\РМ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780928"/>
            <a:ext cx="7956376" cy="35415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476672"/>
            <a:ext cx="828092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Пространственная среда включает в себя совокупность пространств, в которой должны прослеживаться определенные направления и образовательные области, их 5: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1. Познавательное развитие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Социально – коммуникативное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3.Речевое развитие.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4.Художественно – эстетическое развитие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5.Физическое развитие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9614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Принципы, которыми следует руководствоваться при организации ППС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Насыщенность среды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Трансформируемость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пространства</a:t>
            </a:r>
          </a:p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Полифункциональность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материалов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Вариативность среды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Доступность среды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Безопасность предметно - пространственной среды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admin\Desktop\РМО с Людой\SAM_76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56992"/>
            <a:ext cx="2736304" cy="3288365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1000" y="620688"/>
            <a:ext cx="2362200" cy="504056"/>
          </a:xfrm>
        </p:spPr>
        <p:txBody>
          <a:bodyPr/>
          <a:lstStyle/>
          <a:p>
            <a:pPr algn="ctr"/>
            <a:r>
              <a:rPr lang="ru-RU" dirty="0" smtClean="0"/>
              <a:t>«Кухня»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251520" y="1052736"/>
            <a:ext cx="2592288" cy="316835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Игра - основной вид деятельности наших малышей. Яркий, насыщенный игровой центр создает условия для творческой деятельности детей, развивает фантазию, формирует игровые навыки и умения, воспитывает дружеское взаимоотношение между детьми. В свободном доступе для детей находятся атрибуты для зарождающихся в этом возрасте сюжетно- ролевых игр.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Зона сюжетно – ролевых игр</a:t>
            </a:r>
            <a:endParaRPr lang="ru-RU" dirty="0"/>
          </a:p>
        </p:txBody>
      </p:sp>
      <p:pic>
        <p:nvPicPr>
          <p:cNvPr id="8" name="Picture 2" descr="C:\Users\admin\Desktop\РМО и разное\SAM_4475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131840" y="1196752"/>
            <a:ext cx="3674225" cy="2755669"/>
          </a:xfrm>
          <a:prstGeom prst="rect">
            <a:avLst/>
          </a:prstGeom>
          <a:noFill/>
        </p:spPr>
      </p:pic>
      <p:pic>
        <p:nvPicPr>
          <p:cNvPr id="9" name="Picture 4" descr="C:\Users\admin\Desktop\РМО и разное\SAM_44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429000"/>
            <a:ext cx="4104456" cy="28263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\Desktop\РМО и разное\SAM_217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3933056"/>
            <a:ext cx="3240360" cy="243027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786408"/>
          </a:xfrm>
        </p:spPr>
        <p:txBody>
          <a:bodyPr/>
          <a:lstStyle/>
          <a:p>
            <a:pPr algn="ctr"/>
            <a:r>
              <a:rPr lang="ru-RU" dirty="0" smtClean="0"/>
              <a:t>«Салон красоты»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pPr algn="ctr"/>
            <a:endParaRPr lang="ru-RU" sz="2400" dirty="0" smtClean="0"/>
          </a:p>
          <a:p>
            <a:pPr algn="ctr"/>
            <a:endParaRPr lang="ru-RU" sz="2400" dirty="0" smtClean="0"/>
          </a:p>
          <a:p>
            <a:pPr algn="ctr"/>
            <a:r>
              <a:rPr lang="ru-RU" sz="2400" dirty="0" smtClean="0"/>
              <a:t>«Магазин»</a:t>
            </a:r>
            <a:endParaRPr lang="ru-RU" sz="2400" dirty="0"/>
          </a:p>
        </p:txBody>
      </p:sp>
      <p:pic>
        <p:nvPicPr>
          <p:cNvPr id="1029" name="Picture 5" descr="C:\Users\admin\Desktop\РМО с Людой\SAM_76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620688"/>
            <a:ext cx="2952328" cy="3936437"/>
          </a:xfrm>
          <a:prstGeom prst="rect">
            <a:avLst/>
          </a:prstGeom>
          <a:noFill/>
        </p:spPr>
      </p:pic>
      <p:pic>
        <p:nvPicPr>
          <p:cNvPr id="1030" name="Picture 6" descr="C:\Users\admin\Desktop\РМО с Людой\SAM_77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717032"/>
            <a:ext cx="2736303" cy="2376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3568" y="914400"/>
            <a:ext cx="3096344" cy="64293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«Больница»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194" name="Picture 2" descr="C:\Users\admin\Desktop\РМО с Людой\SAM_7716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1779" y="404664"/>
            <a:ext cx="4128458" cy="3096344"/>
          </a:xfrm>
          <a:prstGeom prst="rect">
            <a:avLst/>
          </a:prstGeom>
          <a:noFill/>
        </p:spPr>
      </p:pic>
      <p:pic>
        <p:nvPicPr>
          <p:cNvPr id="8195" name="Picture 3" descr="C:\Users\admin\Desktop\РМО с Людой\SAM_77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429000"/>
            <a:ext cx="3635896" cy="27269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admin\Desktop\РМО и разное\SAM_21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429000"/>
            <a:ext cx="3888432" cy="29163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692696"/>
            <a:ext cx="2362200" cy="720080"/>
          </a:xfrm>
        </p:spPr>
        <p:txBody>
          <a:bodyPr/>
          <a:lstStyle/>
          <a:p>
            <a:pPr algn="ctr"/>
            <a:r>
              <a:rPr lang="ru-RU" sz="2000" dirty="0" smtClean="0"/>
              <a:t>Музыкальный  уголок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51520" y="1412777"/>
            <a:ext cx="2592288" cy="3024335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 этом уголке дети приобщаются к музыкальному искусству.  Совершенствуют умение различать звучание муз. игрушек. Приобщаются к народной и классической музыке. Совершенствуют исполнение танцевальных движений.</a:t>
            </a:r>
            <a:endParaRPr lang="ru-RU" dirty="0"/>
          </a:p>
        </p:txBody>
      </p:sp>
      <p:pic>
        <p:nvPicPr>
          <p:cNvPr id="5122" name="Picture 2" descr="C:\Users\admin\Desktop\РМО с Людой\SAM_765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692695"/>
            <a:ext cx="3816423" cy="2862317"/>
          </a:xfrm>
          <a:prstGeom prst="rect">
            <a:avLst/>
          </a:prstGeom>
          <a:noFill/>
        </p:spPr>
      </p:pic>
      <p:pic>
        <p:nvPicPr>
          <p:cNvPr id="7" name="Picture 2" descr="C:\Users\admin\Desktop\РМО с Людой\SAM_58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509120"/>
            <a:ext cx="2592288" cy="1872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458</TotalTime>
  <Words>821</Words>
  <Application>Microsoft Office PowerPoint</Application>
  <PresentationFormat>Экран (4:3)</PresentationFormat>
  <Paragraphs>90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Georgia</vt:lpstr>
      <vt:lpstr>Times New Roman</vt:lpstr>
      <vt:lpstr>Wingdings</vt:lpstr>
      <vt:lpstr>Wingdings 2</vt:lpstr>
      <vt:lpstr>Официальная</vt:lpstr>
      <vt:lpstr>МБДОУ «Детский сад комбинированного вида п.Томаровка»</vt:lpstr>
      <vt:lpstr>Предметно – пространственная  среда в ДОУ</vt:lpstr>
      <vt:lpstr>Что такое предметно – пространственная среда?</vt:lpstr>
      <vt:lpstr>Презентация PowerPoint</vt:lpstr>
      <vt:lpstr>Принципы, которыми следует руководствоваться при организации ППС</vt:lpstr>
      <vt:lpstr>«Кухня»</vt:lpstr>
      <vt:lpstr>«Салон красоты»</vt:lpstr>
      <vt:lpstr>«Больница»</vt:lpstr>
      <vt:lpstr>Музыкальный  уголок</vt:lpstr>
      <vt:lpstr>Театрализованный уголок</vt:lpstr>
      <vt:lpstr>Презентация PowerPoint</vt:lpstr>
      <vt:lpstr>Уголок ПДД «Гараж»</vt:lpstr>
      <vt:lpstr>Игровой уголок для мальчиков</vt:lpstr>
      <vt:lpstr>Игровой уголок  для девочек</vt:lpstr>
      <vt:lpstr>«Строительный»</vt:lpstr>
      <vt:lpstr>Презентация PowerPoint</vt:lpstr>
      <vt:lpstr>Книжный уголок</vt:lpstr>
      <vt:lpstr>Уголок природы</vt:lpstr>
      <vt:lpstr>Презентация PowerPoint</vt:lpstr>
      <vt:lpstr>Уголок экспериментирования и опытно – исследовательской деятельности</vt:lpstr>
      <vt:lpstr>Презентация PowerPoint</vt:lpstr>
      <vt:lpstr>Патриотический уголок</vt:lpstr>
      <vt:lpstr>Презентация PowerPoint</vt:lpstr>
      <vt:lpstr>Уголок развития речи</vt:lpstr>
      <vt:lpstr>Зона математики</vt:lpstr>
      <vt:lpstr>Уголок сенсорики</vt:lpstr>
      <vt:lpstr>Презентация PowerPoint</vt:lpstr>
      <vt:lpstr>Уголок творчества</vt:lpstr>
      <vt:lpstr>Физкультурный уголок</vt:lpstr>
      <vt:lpstr>            Насыщенная предметно- пространственная среда становится основой для организации увлекательной, содержательной жизни и разностороннего развития каждого ребенка. Развивающая предметно – пространственная среда является основным средством формирования личности ребенка и является источником его знаний и социального опыта. </vt:lpstr>
      <vt:lpstr> </vt:lpstr>
    </vt:vector>
  </TitlesOfParts>
  <Company>office 2007 rus ent: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МЮДОУ «Детский сад комбинированного вида п.Томаровка»</dc:title>
  <dc:creator>admin</dc:creator>
  <cp:lastModifiedBy>Пользователь Windows</cp:lastModifiedBy>
  <cp:revision>101</cp:revision>
  <dcterms:created xsi:type="dcterms:W3CDTF">2018-08-26T13:11:13Z</dcterms:created>
  <dcterms:modified xsi:type="dcterms:W3CDTF">2023-01-30T07:03:01Z</dcterms:modified>
</cp:coreProperties>
</file>